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8"/>
  </p:notesMasterIdLst>
  <p:sldIdLst>
    <p:sldId id="256" r:id="rId4"/>
    <p:sldId id="306" r:id="rId5"/>
    <p:sldId id="294" r:id="rId6"/>
    <p:sldId id="318" r:id="rId7"/>
    <p:sldId id="295" r:id="rId8"/>
    <p:sldId id="307" r:id="rId9"/>
    <p:sldId id="296" r:id="rId10"/>
    <p:sldId id="297" r:id="rId11"/>
    <p:sldId id="298" r:id="rId12"/>
    <p:sldId id="286" r:id="rId13"/>
    <p:sldId id="281" r:id="rId14"/>
    <p:sldId id="279" r:id="rId15"/>
    <p:sldId id="276" r:id="rId16"/>
    <p:sldId id="285" r:id="rId17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4161"/>
    <a:srgbClr val="52B2E2"/>
    <a:srgbClr val="5CCC80"/>
    <a:srgbClr val="000303"/>
    <a:srgbClr val="03EFEB"/>
    <a:srgbClr val="1D2530"/>
    <a:srgbClr val="55B7FF"/>
    <a:srgbClr val="479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5633"/>
  </p:normalViewPr>
  <p:slideViewPr>
    <p:cSldViewPr showGuides="1">
      <p:cViewPr varScale="1">
        <p:scale>
          <a:sx n="109" d="100"/>
          <a:sy n="109" d="100"/>
        </p:scale>
        <p:origin x="1674" y="108"/>
      </p:cViewPr>
      <p:guideLst>
        <p:guide orient="horz" pos="2109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05CC01D-9D92-4B08-81FB-A3301EBE7147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29308D8-33B0-49C5-95E2-63482110247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29308D8-33B0-49C5-95E2-63482110247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29308D8-33B0-49C5-95E2-63482110247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29308D8-33B0-49C5-95E2-63482110247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29308D8-33B0-49C5-95E2-63482110247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29308D8-33B0-49C5-95E2-63482110247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29308D8-33B0-49C5-95E2-63482110247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29308D8-33B0-49C5-95E2-63482110247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29308D8-33B0-49C5-95E2-63482110247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29308D8-33B0-49C5-95E2-63482110247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29308D8-33B0-49C5-95E2-63482110247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29308D8-33B0-49C5-95E2-63482110247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29308D8-33B0-49C5-95E2-63482110247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29308D8-33B0-49C5-95E2-63482110247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29308D8-33B0-49C5-95E2-63482110247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29308D8-33B0-49C5-95E2-63482110247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29308D8-33B0-49C5-95E2-63482110247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29308D8-33B0-49C5-95E2-63482110247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29308D8-33B0-49C5-95E2-63482110247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29308D8-33B0-49C5-95E2-63482110247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29308D8-33B0-49C5-95E2-63482110247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29308D8-33B0-49C5-95E2-63482110247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29308D8-33B0-49C5-95E2-63482110247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29308D8-33B0-49C5-95E2-63482110247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1" name="Shape 74"/>
          <p:cNvSpPr txBox="1"/>
          <p:nvPr/>
        </p:nvSpPr>
        <p:spPr>
          <a:xfrm>
            <a:off x="755015" y="1557020"/>
            <a:ext cx="3023235" cy="777875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marL="0" marR="0" lvl="0" indent="0" algn="l" defTabSz="8255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Roboto Bold"/>
                <a:sym typeface="Roboto Bold"/>
              </a:rPr>
              <a:t>HELP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Roboto Bold"/>
              <a:sym typeface="Roboto Bold"/>
            </a:endParaRPr>
          </a:p>
        </p:txBody>
      </p:sp>
      <p:grpSp>
        <p:nvGrpSpPr>
          <p:cNvPr id="15" name="组合 106"/>
          <p:cNvGrpSpPr/>
          <p:nvPr/>
        </p:nvGrpSpPr>
        <p:grpSpPr bwMode="auto">
          <a:xfrm rot="0">
            <a:off x="541655" y="3411855"/>
            <a:ext cx="269240" cy="283845"/>
            <a:chOff x="899592" y="2377261"/>
            <a:chExt cx="720079" cy="57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圆角矩形 18"/>
            <p:cNvSpPr/>
            <p:nvPr/>
          </p:nvSpPr>
          <p:spPr>
            <a:xfrm>
              <a:off x="899592" y="2377261"/>
              <a:ext cx="720079" cy="574619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圆角矩形 19"/>
            <p:cNvSpPr/>
            <p:nvPr/>
          </p:nvSpPr>
          <p:spPr>
            <a:xfrm>
              <a:off x="920239" y="2397813"/>
              <a:ext cx="681257" cy="533517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4" name="矩形 259"/>
          <p:cNvSpPr>
            <a:spLocks noChangeArrowheads="1"/>
          </p:cNvSpPr>
          <p:nvPr/>
        </p:nvSpPr>
        <p:spPr bwMode="auto">
          <a:xfrm>
            <a:off x="899160" y="3357245"/>
            <a:ext cx="2891790" cy="4603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Calibri" panose="020F0502020204030204" pitchFamily="34" charset="0"/>
              </a:rPr>
              <a:t>汇报人：</a:t>
            </a:r>
            <a:r>
              <a:rPr kumimoji="0" lang="en-US" altLang="zh-CN" sz="24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Calibri" panose="020F0502020204030204" pitchFamily="34" charset="0"/>
              </a:rPr>
              <a:t>HELP</a:t>
            </a:r>
            <a:endParaRPr kumimoji="0" lang="en-US" altLang="zh-CN" sz="24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267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8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9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70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71" name="矩形 6"/>
          <p:cNvSpPr/>
          <p:nvPr/>
        </p:nvSpPr>
        <p:spPr>
          <a:xfrm>
            <a:off x="357188" y="285750"/>
            <a:ext cx="33832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3600" dirty="0">
                <a:latin typeface="华文新魏" panose="02010800040101010101" charset="-122"/>
                <a:ea typeface="华文新魏" panose="02010800040101010101" charset="-122"/>
              </a:rPr>
              <a:t>邱悦的个人目标</a:t>
            </a:r>
            <a:endParaRPr lang="zh-CN" altLang="en-US" sz="36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5000" y="1677670"/>
            <a:ext cx="3643630" cy="45231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、用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node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做好任务信息页面和用户信息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页面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、做好项目设计记录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3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、尽量做好用</a:t>
            </a:r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node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连接智能合约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4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、做好前端页面设计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4" name="图片 3" descr="屏幕截图 2022-02-27 2009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3800" y="2997200"/>
            <a:ext cx="3086735" cy="2087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291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2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3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4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5" name="矩形 6"/>
          <p:cNvSpPr/>
          <p:nvPr/>
        </p:nvSpPr>
        <p:spPr>
          <a:xfrm>
            <a:off x="357188" y="285750"/>
            <a:ext cx="38404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3600" dirty="0">
                <a:latin typeface="华文新魏" panose="02010800040101010101" charset="-122"/>
                <a:ea typeface="华文新魏" panose="02010800040101010101" charset="-122"/>
              </a:rPr>
              <a:t>陆玉萍的个人目标</a:t>
            </a:r>
            <a:endParaRPr lang="zh-CN" altLang="en-US" sz="36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3" name="剪去单角的矩形 2"/>
          <p:cNvSpPr/>
          <p:nvPr/>
        </p:nvSpPr>
        <p:spPr>
          <a:xfrm>
            <a:off x="4427855" y="1196975"/>
            <a:ext cx="4013835" cy="3851275"/>
          </a:xfrm>
          <a:prstGeom prst="snip1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</a:t>
            </a:r>
            <a:r>
              <a:rPr lang="zh-CN" altLang="en-US" sz="280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、写好后端</a:t>
            </a:r>
            <a:endParaRPr lang="zh-CN" altLang="en-US" sz="280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ctr"/>
            <a:r>
              <a:rPr lang="en-US" altLang="zh-CN" sz="280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en-US" sz="280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</a:t>
            </a:r>
            <a:r>
              <a:rPr lang="zh-CN" altLang="en-US" sz="280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用</a:t>
            </a:r>
            <a:r>
              <a:rPr lang="en-US" altLang="zh-CN" sz="280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node</a:t>
            </a:r>
            <a:r>
              <a:rPr lang="zh-CN" altLang="en-US" sz="280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做好任务信息页面和用户信息页面</a:t>
            </a:r>
            <a:endParaRPr lang="zh-CN" altLang="en-US" sz="280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ctr"/>
            <a:r>
              <a:rPr lang="en-US" altLang="zh-CN" sz="280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3</a:t>
            </a:r>
            <a:r>
              <a:rPr lang="zh-CN" altLang="en-US" sz="280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、尽量搞好用</a:t>
            </a:r>
            <a:r>
              <a:rPr lang="en-US" altLang="zh-CN" sz="280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node</a:t>
            </a:r>
            <a:r>
              <a:rPr lang="zh-CN" altLang="en-US" sz="280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连接智能合约</a:t>
            </a:r>
            <a:endParaRPr lang="zh-CN" altLang="en-US" sz="280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algn="ctr"/>
            <a:r>
              <a:rPr lang="en-US" altLang="zh-CN" sz="280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4</a:t>
            </a:r>
            <a:r>
              <a:rPr lang="zh-CN" altLang="en-US" sz="280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、做好登入注册</a:t>
            </a:r>
            <a:endParaRPr lang="zh-CN" altLang="en-US" sz="280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6" name="图片 5" descr="屏幕截图 2022-02-27 2007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3932555"/>
            <a:ext cx="2882900" cy="2305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3315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6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7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8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9" name="矩形 6"/>
          <p:cNvSpPr/>
          <p:nvPr/>
        </p:nvSpPr>
        <p:spPr>
          <a:xfrm>
            <a:off x="357188" y="285750"/>
            <a:ext cx="465328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latin typeface="华文行楷" panose="02010800040101010101" charset="-122"/>
                <a:ea typeface="华文行楷" panose="02010800040101010101" charset="-122"/>
              </a:rPr>
              <a:t>初步手机端页面设计展示</a:t>
            </a:r>
            <a:endParaRPr lang="zh-CN" altLang="en-US" dirty="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13320" name="矩形 12"/>
          <p:cNvSpPr/>
          <p:nvPr/>
        </p:nvSpPr>
        <p:spPr>
          <a:xfrm>
            <a:off x="3347720" y="5661025"/>
            <a:ext cx="19875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</a:rPr>
              <a:t>找回密码</a:t>
            </a:r>
            <a:endParaRPr lang="zh-CN" altLang="en-US" sz="24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3321" name="矩形 12"/>
          <p:cNvSpPr/>
          <p:nvPr/>
        </p:nvSpPr>
        <p:spPr>
          <a:xfrm>
            <a:off x="6299835" y="5661025"/>
            <a:ext cx="189039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</a:rPr>
              <a:t>找回密码之</a:t>
            </a: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</a:rPr>
              <a:t>验证码</a:t>
            </a:r>
            <a:endParaRPr lang="zh-CN" altLang="en-US" sz="24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3322" name="矩形 12"/>
          <p:cNvSpPr/>
          <p:nvPr/>
        </p:nvSpPr>
        <p:spPr>
          <a:xfrm>
            <a:off x="898843" y="5733415"/>
            <a:ext cx="14020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</a:rPr>
              <a:t>登入注册</a:t>
            </a:r>
            <a:endParaRPr lang="zh-CN" altLang="en-US" sz="24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920" y="1398905"/>
            <a:ext cx="2443480" cy="40379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341120"/>
            <a:ext cx="2343785" cy="4286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50" y="1412240"/>
            <a:ext cx="2282190" cy="4088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2" grpId="0"/>
      <p:bldP spid="13322" grpId="1"/>
      <p:bldP spid="13320" grpId="0"/>
      <p:bldP spid="13320" grpId="1"/>
      <p:bldP spid="13321" grpId="0"/>
      <p:bldP spid="1332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4339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0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1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2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3" name="矩形 6"/>
          <p:cNvSpPr/>
          <p:nvPr/>
        </p:nvSpPr>
        <p:spPr>
          <a:xfrm>
            <a:off x="357188" y="285750"/>
            <a:ext cx="318643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36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手机页面展示</a:t>
            </a:r>
            <a:r>
              <a:rPr lang="en-US" altLang="zh-CN" sz="36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endParaRPr lang="en-US" altLang="zh-CN" sz="36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86635" y="5872480"/>
            <a:ext cx="45897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华文新魏" panose="02010800040101010101" charset="-122"/>
                <a:ea typeface="华文新魏" panose="02010800040101010101" charset="-122"/>
              </a:rPr>
              <a:t>大家浅看一下</a:t>
            </a:r>
            <a:endParaRPr lang="zh-CN" altLang="en-US" sz="4400"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179195"/>
            <a:ext cx="2470150" cy="444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85" y="1162685"/>
            <a:ext cx="2397760" cy="43789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370" y="1227455"/>
            <a:ext cx="2400300" cy="4248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6386" name="组合 10"/>
          <p:cNvGrpSpPr/>
          <p:nvPr/>
        </p:nvGrpSpPr>
        <p:grpSpPr>
          <a:xfrm>
            <a:off x="827088" y="1768475"/>
            <a:ext cx="8062912" cy="3321050"/>
            <a:chOff x="395536" y="1484784"/>
            <a:chExt cx="10409539" cy="4287616"/>
          </a:xfrm>
        </p:grpSpPr>
        <p:pic>
          <p:nvPicPr>
            <p:cNvPr id="16393" name="图片占位符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95536" y="1484784"/>
              <a:ext cx="7576412" cy="428761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" name="iS1ide-Rectangle 3"/>
            <p:cNvSpPr/>
            <p:nvPr/>
          </p:nvSpPr>
          <p:spPr>
            <a:xfrm>
              <a:off x="5951799" y="2056603"/>
              <a:ext cx="4853276" cy="314397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sz="32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华文新魏" panose="02010800040101010101" charset="-122"/>
                  <a:ea typeface="华文新魏" panose="02010800040101010101" charset="-122"/>
                  <a:cs typeface="+mn-cs"/>
                </a:rPr>
                <a:t>我们会不断改进的，敬请期待！</a:t>
              </a:r>
              <a:endParaRPr kumimoji="0" lang="zh-CN" sz="32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endParaRPr>
            </a:p>
          </p:txBody>
        </p:sp>
      </p:grpSp>
      <p:sp>
        <p:nvSpPr>
          <p:cNvPr id="16387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8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9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90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91" name="矩形 6"/>
          <p:cNvSpPr/>
          <p:nvPr/>
        </p:nvSpPr>
        <p:spPr>
          <a:xfrm>
            <a:off x="357188" y="285750"/>
            <a:ext cx="323088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4800" dirty="0">
                <a:latin typeface="华文新魏" panose="02010800040101010101" charset="-122"/>
                <a:ea typeface="华文新魏" panose="02010800040101010101" charset="-122"/>
              </a:rPr>
              <a:t>敬请期待！</a:t>
            </a:r>
            <a:endParaRPr lang="zh-CN" altLang="en-US" sz="48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42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3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4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5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6" name="矩形 6"/>
          <p:cNvSpPr/>
          <p:nvPr/>
        </p:nvSpPr>
        <p:spPr>
          <a:xfrm>
            <a:off x="357188" y="285750"/>
            <a:ext cx="124333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latin typeface="华文新魏" panose="02010800040101010101" charset="-122"/>
                <a:ea typeface="华文新魏" panose="02010800040101010101" charset="-122"/>
              </a:rPr>
              <a:t>HELP</a:t>
            </a:r>
            <a:endParaRPr lang="en-US" altLang="zh-CN" sz="36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0247" name="矩形 12"/>
          <p:cNvSpPr/>
          <p:nvPr/>
        </p:nvSpPr>
        <p:spPr>
          <a:xfrm>
            <a:off x="5932488" y="1716088"/>
            <a:ext cx="10972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8" name="矩形 12"/>
          <p:cNvSpPr/>
          <p:nvPr/>
        </p:nvSpPr>
        <p:spPr>
          <a:xfrm>
            <a:off x="6015990" y="3788728"/>
            <a:ext cx="10972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9" name="矩形 12"/>
          <p:cNvSpPr/>
          <p:nvPr/>
        </p:nvSpPr>
        <p:spPr>
          <a:xfrm>
            <a:off x="5932488" y="2698750"/>
            <a:ext cx="10972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团队简介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50" name="组合 1"/>
          <p:cNvGrpSpPr/>
          <p:nvPr/>
        </p:nvGrpSpPr>
        <p:grpSpPr>
          <a:xfrm>
            <a:off x="4778874" y="1412875"/>
            <a:ext cx="3393576" cy="4010025"/>
            <a:chOff x="6938098" y="922767"/>
            <a:chExt cx="4247110" cy="5019675"/>
          </a:xfrm>
        </p:grpSpPr>
        <p:sp>
          <p:nvSpPr>
            <p:cNvPr id="12" name="ïṧ1îḋê"/>
            <p:cNvSpPr/>
            <p:nvPr/>
          </p:nvSpPr>
          <p:spPr>
            <a:xfrm>
              <a:off x="6979196" y="922767"/>
              <a:ext cx="735108" cy="5019675"/>
            </a:xfrm>
            <a:prstGeom prst="rect">
              <a:avLst/>
            </a:prstGeom>
            <a:solidFill>
              <a:srgbClr val="52B2E2"/>
            </a:solidFill>
            <a:ln w="3175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979196" y="2065409"/>
              <a:ext cx="4206012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6979196" y="3432605"/>
              <a:ext cx="4206012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979196" y="4799801"/>
              <a:ext cx="4206012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58" name="文本框 15"/>
            <p:cNvSpPr txBox="1"/>
            <p:nvPr/>
          </p:nvSpPr>
          <p:spPr>
            <a:xfrm>
              <a:off x="6938098" y="1135560"/>
              <a:ext cx="887230" cy="462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FontTx/>
                <a:buNone/>
              </a:pPr>
              <a:r>
                <a:rPr lang="en-US" altLang="zh-CN" sz="1800" b="1" i="1" dirty="0">
                  <a:solidFill>
                    <a:schemeClr val="bg1"/>
                  </a:solidFill>
                  <a:latin typeface="字魂36号-正文宋楷"/>
                  <a:ea typeface="字魂36号-正文宋楷"/>
                </a:rPr>
                <a:t>01</a:t>
              </a:r>
              <a:endParaRPr lang="zh-CN" altLang="en-US" sz="1800" b="1" i="1" dirty="0">
                <a:solidFill>
                  <a:schemeClr val="bg1"/>
                </a:solidFill>
                <a:latin typeface="字魂36号-正文宋楷"/>
                <a:ea typeface="字魂36号-正文宋楷"/>
              </a:endParaRPr>
            </a:p>
          </p:txBody>
        </p:sp>
        <p:sp>
          <p:nvSpPr>
            <p:cNvPr id="10259" name="文本框 16"/>
            <p:cNvSpPr txBox="1"/>
            <p:nvPr/>
          </p:nvSpPr>
          <p:spPr>
            <a:xfrm>
              <a:off x="6968578" y="2388810"/>
              <a:ext cx="887230" cy="462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FontTx/>
                <a:buNone/>
              </a:pPr>
              <a:r>
                <a:rPr lang="en-US" altLang="zh-CN" sz="1800" b="1" i="1" dirty="0">
                  <a:solidFill>
                    <a:schemeClr val="bg1"/>
                  </a:solidFill>
                  <a:latin typeface="字魂36号-正文宋楷"/>
                  <a:ea typeface="字魂36号-正文宋楷"/>
                </a:rPr>
                <a:t>02</a:t>
              </a:r>
              <a:endParaRPr lang="zh-CN" altLang="en-US" sz="1800" b="1" i="1" dirty="0">
                <a:solidFill>
                  <a:schemeClr val="bg1"/>
                </a:solidFill>
                <a:latin typeface="字魂36号-正文宋楷"/>
                <a:ea typeface="字魂36号-正文宋楷"/>
              </a:endParaRPr>
            </a:p>
          </p:txBody>
        </p:sp>
        <p:sp>
          <p:nvSpPr>
            <p:cNvPr id="10260" name="文本框 17"/>
            <p:cNvSpPr txBox="1"/>
            <p:nvPr/>
          </p:nvSpPr>
          <p:spPr>
            <a:xfrm>
              <a:off x="6968578" y="3780905"/>
              <a:ext cx="887230" cy="462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FontTx/>
                <a:buNone/>
              </a:pPr>
              <a:r>
                <a:rPr lang="en-US" altLang="zh-CN" sz="1800" b="1" i="1" dirty="0">
                  <a:solidFill>
                    <a:schemeClr val="bg1"/>
                  </a:solidFill>
                  <a:latin typeface="字魂36号-正文宋楷"/>
                  <a:ea typeface="字魂36号-正文宋楷"/>
                </a:rPr>
                <a:t>03</a:t>
              </a:r>
              <a:endParaRPr lang="zh-CN" altLang="en-US" sz="1800" b="1" i="1" dirty="0">
                <a:solidFill>
                  <a:schemeClr val="bg1"/>
                </a:solidFill>
                <a:latin typeface="字魂36号-正文宋楷"/>
                <a:ea typeface="字魂36号-正文宋楷"/>
              </a:endParaRPr>
            </a:p>
          </p:txBody>
        </p:sp>
        <p:sp>
          <p:nvSpPr>
            <p:cNvPr id="10261" name="文本框 18"/>
            <p:cNvSpPr txBox="1"/>
            <p:nvPr/>
          </p:nvSpPr>
          <p:spPr>
            <a:xfrm>
              <a:off x="6938098" y="5050331"/>
              <a:ext cx="887230" cy="462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FontTx/>
                <a:buNone/>
              </a:pPr>
              <a:r>
                <a:rPr lang="en-US" altLang="zh-CN" sz="1800" b="1" i="1" dirty="0">
                  <a:solidFill>
                    <a:schemeClr val="bg1"/>
                  </a:solidFill>
                  <a:latin typeface="字魂36号-正文宋楷"/>
                  <a:ea typeface="字魂36号-正文宋楷"/>
                </a:rPr>
                <a:t>04</a:t>
              </a:r>
              <a:endParaRPr lang="zh-CN" altLang="en-US" sz="1800" b="1" i="1" dirty="0">
                <a:solidFill>
                  <a:schemeClr val="bg1"/>
                </a:solidFill>
                <a:latin typeface="字魂36号-正文宋楷"/>
                <a:ea typeface="字魂36号-正文宋楷"/>
              </a:endParaRPr>
            </a:p>
          </p:txBody>
        </p:sp>
      </p:grpSp>
      <p:sp>
        <p:nvSpPr>
          <p:cNvPr id="10251" name="矩形 12"/>
          <p:cNvSpPr/>
          <p:nvPr/>
        </p:nvSpPr>
        <p:spPr>
          <a:xfrm>
            <a:off x="6026150" y="4930775"/>
            <a:ext cx="109728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1917065"/>
            <a:ext cx="4536440" cy="2348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5795645" y="980440"/>
            <a:ext cx="2016125" cy="1790700"/>
          </a:xfrm>
          <a:prstGeom prst="rect">
            <a:avLst/>
          </a:prstGeom>
          <a:solidFill>
            <a:srgbClr val="52B2E2"/>
          </a:solidFill>
          <a:ln>
            <a:noFill/>
          </a:ln>
          <a:effectLst>
            <a:outerShdw blurRad="152400" dist="139700" dir="5400000" sx="97000" sy="97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rPr>
              <a:t>一个简单的互帮互组的项目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04435" y="2931795"/>
            <a:ext cx="3782060" cy="35128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52400" dist="139700" dir="5400000" sx="97000" sy="97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根据时间银行的细化，我们打算做一个社区帮助。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在这个平台上所有人都是自愿互帮互组，利用空余时间去帮助他人，并可以获得一定的平台金币，用于自己想获得别人的帮助，这可以让社区充满人情味，是一个充满爱的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社区！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5124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5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6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7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8" name="矩形 6"/>
          <p:cNvSpPr/>
          <p:nvPr/>
        </p:nvSpPr>
        <p:spPr>
          <a:xfrm>
            <a:off x="357188" y="285750"/>
            <a:ext cx="2430145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HELP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项目简介</a:t>
            </a:r>
            <a:endParaRPr lang="zh-CN" altLang="en-US" sz="28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484630"/>
            <a:ext cx="4235450" cy="284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5795645" y="980440"/>
            <a:ext cx="2016125" cy="1790700"/>
          </a:xfrm>
          <a:prstGeom prst="rect">
            <a:avLst/>
          </a:prstGeom>
          <a:solidFill>
            <a:srgbClr val="52B2E2"/>
          </a:solidFill>
          <a:ln>
            <a:noFill/>
          </a:ln>
          <a:effectLst>
            <a:outerShdw blurRad="152400" dist="139700" dir="5400000" sx="97000" sy="97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rPr>
              <a:t>一个简单的互帮互组的项目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04435" y="2931795"/>
            <a:ext cx="3782060" cy="35128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52400" dist="139700" dir="5400000" sx="97000" sy="97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刚开始陆小萍注册会获得少量币，陆小萍就可以使用币来发布任务，并且会将金币打入合约，刘大旗来领取任务，在刘大旗达到陆小萍要求的时候，并且得到陆小萍同意就可以将金币打给刘大旗，合约会自动打款，然后刘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大旗就可以领用该金币发布任务，邱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小悦领取任务...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刘大强领取任务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...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5124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5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6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7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8" name="矩形 6"/>
          <p:cNvSpPr/>
          <p:nvPr/>
        </p:nvSpPr>
        <p:spPr>
          <a:xfrm>
            <a:off x="357188" y="285750"/>
            <a:ext cx="3713480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4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HELP</a:t>
            </a:r>
            <a:r>
              <a:rPr lang="zh-CN" altLang="en-US" sz="4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功能简介</a:t>
            </a:r>
            <a:endParaRPr lang="zh-CN" altLang="en-US" sz="44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990" y="1212850"/>
            <a:ext cx="3913505" cy="5108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10" grpId="0" bldLvl="0" animBg="1"/>
      <p:bldP spid="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椭圆 2"/>
          <p:cNvSpPr/>
          <p:nvPr/>
        </p:nvSpPr>
        <p:spPr>
          <a:xfrm>
            <a:off x="3275965" y="1484630"/>
            <a:ext cx="3285490" cy="35534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48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0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1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2" name="矩形 6"/>
          <p:cNvSpPr/>
          <p:nvPr/>
        </p:nvSpPr>
        <p:spPr>
          <a:xfrm>
            <a:off x="294323" y="116840"/>
            <a:ext cx="262128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4800" dirty="0">
                <a:latin typeface="华文新魏" panose="02010800040101010101" charset="-122"/>
                <a:ea typeface="华文新魏" panose="02010800040101010101" charset="-122"/>
              </a:rPr>
              <a:t>团队介绍</a:t>
            </a:r>
            <a:endParaRPr lang="zh-CN" altLang="en-US" sz="48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6154" name="矩形 15"/>
          <p:cNvSpPr/>
          <p:nvPr/>
        </p:nvSpPr>
        <p:spPr>
          <a:xfrm>
            <a:off x="3923665" y="2780665"/>
            <a:ext cx="173228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组长：刘强</a:t>
            </a:r>
            <a:endParaRPr lang="zh-CN" altLang="en-US" sz="20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组员：刘文旗</a:t>
            </a:r>
            <a:endParaRPr lang="zh-CN" altLang="en-US" sz="20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        </a:t>
            </a:r>
            <a:r>
              <a:rPr lang="zh-CN" altLang="en-US" sz="20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邱悦</a:t>
            </a:r>
            <a:endParaRPr lang="zh-CN" altLang="en-US" sz="20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        </a:t>
            </a:r>
            <a:r>
              <a:rPr lang="zh-CN" altLang="en-US" sz="20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陆玉萍</a:t>
            </a:r>
            <a:endParaRPr lang="zh-CN" altLang="en-US" sz="20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2" name="图片 1" descr="屏幕截图 2022-02-27 2009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040" y="1268730"/>
            <a:ext cx="3030220" cy="2279650"/>
          </a:xfrm>
          <a:prstGeom prst="rect">
            <a:avLst/>
          </a:prstGeom>
        </p:spPr>
      </p:pic>
      <p:pic>
        <p:nvPicPr>
          <p:cNvPr id="4" name="图片 3" descr="屏幕截图 2022-02-27 2009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935" y="548640"/>
            <a:ext cx="3086735" cy="2087880"/>
          </a:xfrm>
          <a:prstGeom prst="rect">
            <a:avLst/>
          </a:prstGeom>
        </p:spPr>
      </p:pic>
      <p:pic>
        <p:nvPicPr>
          <p:cNvPr id="6" name="图片 5" descr="屏幕截图 2022-02-27 2007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5" y="4149090"/>
            <a:ext cx="2882900" cy="2305050"/>
          </a:xfrm>
          <a:prstGeom prst="rect">
            <a:avLst/>
          </a:prstGeom>
        </p:spPr>
      </p:pic>
      <p:pic>
        <p:nvPicPr>
          <p:cNvPr id="7" name="图片 6" descr="屏幕截图 2022-02-27 2013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" y="3826510"/>
            <a:ext cx="2664460" cy="29381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108585" y="980440"/>
            <a:ext cx="2354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刘强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55875" y="5300980"/>
            <a:ext cx="3340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刘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文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旗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19925" y="2636520"/>
            <a:ext cx="1609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邱悦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55945" y="5445125"/>
            <a:ext cx="3251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陆玉萍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/>
      <p:bldP spid="8" grpId="1"/>
      <p:bldP spid="9" grpId="0"/>
      <p:bldP spid="9" grpId="1"/>
      <p:bldP spid="11" grpId="0"/>
      <p:bldP spid="11" grpId="1"/>
      <p:bldP spid="10" grpId="0"/>
      <p:bldP spid="10" grpId="1"/>
      <p:bldP spid="6154" grpId="0"/>
      <p:bldP spid="615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5363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4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5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6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7" name="矩形 6"/>
          <p:cNvSpPr/>
          <p:nvPr/>
        </p:nvSpPr>
        <p:spPr>
          <a:xfrm>
            <a:off x="357188" y="285750"/>
            <a:ext cx="1568450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4000" dirty="0">
                <a:latin typeface="华文新魏" panose="02010800040101010101" charset="-122"/>
                <a:ea typeface="华文新魏" panose="02010800040101010101" charset="-122"/>
              </a:rPr>
              <a:t>TEAM</a:t>
            </a:r>
            <a:endParaRPr lang="en-US" altLang="zh-CN" sz="40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00020" y="4869180"/>
            <a:ext cx="3164205" cy="1938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</a:rPr>
              <a:t>使用微信小组督促每个组员在其余时间进行思考以及学习，认真发挥好组内每个成员的作用</a:t>
            </a:r>
            <a:endParaRPr lang="zh-CN" altLang="en-US" sz="2400"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3" name="图片 2" descr="f382b42e913196a8ec7f06099afe42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1484630"/>
            <a:ext cx="3977640" cy="298259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995420" y="1249045"/>
            <a:ext cx="4573270" cy="34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152400" dist="139700" dir="5400000" sx="97000" sy="97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68" name="矩形 12"/>
          <p:cNvSpPr/>
          <p:nvPr/>
        </p:nvSpPr>
        <p:spPr>
          <a:xfrm>
            <a:off x="4139565" y="1534160"/>
            <a:ext cx="4512945" cy="31692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华文新魏" panose="02010800040101010101" charset="-122"/>
                <a:ea typeface="华文新魏" panose="02010800040101010101" charset="-122"/>
              </a:rPr>
              <a:t>开黑小组：</a:t>
            </a:r>
            <a:endParaRPr lang="zh-CN" altLang="en-US" sz="2000" dirty="0">
              <a:latin typeface="华文新魏" panose="02010800040101010101" charset="-122"/>
              <a:ea typeface="华文新魏" panose="02010800040101010101" charset="-122"/>
            </a:endParaRP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华文新魏" panose="02010800040101010101" charset="-122"/>
                <a:ea typeface="华文新魏" panose="02010800040101010101" charset="-122"/>
              </a:rPr>
              <a:t>·</a:t>
            </a:r>
            <a:r>
              <a:rPr lang="zh-CN" altLang="en-US" sz="2000" dirty="0">
                <a:latin typeface="华文新魏" panose="02010800040101010101" charset="-122"/>
                <a:ea typeface="华文新魏" panose="02010800040101010101" charset="-122"/>
              </a:rPr>
              <a:t>第一次会议初步确定了项目方向、项目内容、确定小组需要努力的方向</a:t>
            </a:r>
            <a:endParaRPr lang="zh-CN" altLang="en-US" sz="2000" dirty="0">
              <a:latin typeface="华文新魏" panose="02010800040101010101" charset="-122"/>
              <a:ea typeface="华文新魏" panose="02010800040101010101" charset="-122"/>
            </a:endParaRP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华文新魏" panose="02010800040101010101" charset="-122"/>
                <a:ea typeface="华文新魏" panose="02010800040101010101" charset="-122"/>
              </a:rPr>
              <a:t>·</a:t>
            </a:r>
            <a:r>
              <a:rPr lang="zh-CN" altLang="en-US" sz="2000" dirty="0">
                <a:latin typeface="华文新魏" panose="02010800040101010101" charset="-122"/>
                <a:ea typeface="华文新魏" panose="02010800040101010101" charset="-122"/>
              </a:rPr>
              <a:t>第二次会议确定了小组名称、确定项目的具体方向、写好了项目大纲、做好了初步的项目设计书、大致确定每个人需要努力的方向以及每个人的</a:t>
            </a:r>
            <a:r>
              <a:rPr lang="zh-CN" altLang="en-US" sz="2000" dirty="0">
                <a:latin typeface="华文新魏" panose="02010800040101010101" charset="-122"/>
                <a:ea typeface="华文新魏" panose="02010800040101010101" charset="-122"/>
              </a:rPr>
              <a:t>目标</a:t>
            </a:r>
            <a:endParaRPr lang="zh-CN" altLang="en-US" sz="2000" dirty="0">
              <a:latin typeface="华文新魏" panose="02010800040101010101" charset="-122"/>
              <a:ea typeface="华文新魏" panose="02010800040101010101" charset="-122"/>
            </a:endParaRP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华文新魏" panose="02010800040101010101" charset="-122"/>
                <a:ea typeface="华文新魏" panose="02010800040101010101" charset="-122"/>
              </a:rPr>
              <a:t>·</a:t>
            </a:r>
            <a:r>
              <a:rPr lang="zh-CN" altLang="en-US" sz="2000" dirty="0">
                <a:latin typeface="华文新魏" panose="02010800040101010101" charset="-122"/>
                <a:ea typeface="华文新魏" panose="02010800040101010101" charset="-122"/>
              </a:rPr>
              <a:t>第三次会议开始设计手机端页面，大致确定自己的</a:t>
            </a:r>
            <a:r>
              <a:rPr lang="en-US" altLang="zh-CN" sz="2000" dirty="0">
                <a:latin typeface="华文新魏" panose="02010800040101010101" charset="-122"/>
                <a:ea typeface="华文新魏" panose="02010800040101010101" charset="-122"/>
              </a:rPr>
              <a:t>dapp</a:t>
            </a:r>
            <a:r>
              <a:rPr lang="zh-CN" altLang="en-US" sz="2000" dirty="0">
                <a:latin typeface="华文新魏" panose="02010800040101010101" charset="-122"/>
                <a:ea typeface="华文新魏" panose="02010800040101010101" charset="-122"/>
              </a:rPr>
              <a:t>需要什么</a:t>
            </a:r>
            <a:r>
              <a:rPr lang="en-US" altLang="zh-CN" sz="2000" dirty="0">
                <a:latin typeface="华文新魏" panose="02010800040101010101" charset="-122"/>
                <a:ea typeface="华文新魏" panose="02010800040101010101" charset="-122"/>
              </a:rPr>
              <a:t>...</a:t>
            </a:r>
            <a:endParaRPr lang="en-US" altLang="zh-CN" sz="2000" dirty="0">
              <a:latin typeface="华文新魏" panose="02010800040101010101" charset="-122"/>
              <a:ea typeface="华文新魏" panose="02010800040101010101" charset="-122"/>
            </a:endParaRP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endParaRPr lang="en-US" altLang="zh-CN" sz="20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5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5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53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71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2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3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4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5" name="矩形 6"/>
          <p:cNvSpPr/>
          <p:nvPr/>
        </p:nvSpPr>
        <p:spPr>
          <a:xfrm>
            <a:off x="322898" y="476885"/>
            <a:ext cx="262128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4800" dirty="0">
                <a:latin typeface="华文新魏" panose="02010800040101010101" charset="-122"/>
                <a:ea typeface="华文新魏" panose="02010800040101010101" charset="-122"/>
              </a:rPr>
              <a:t>完成目标</a:t>
            </a:r>
            <a:endParaRPr lang="zh-CN" altLang="en-US" sz="48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7176" name="矩形 15"/>
          <p:cNvSpPr/>
          <p:nvPr/>
        </p:nvSpPr>
        <p:spPr>
          <a:xfrm>
            <a:off x="179070" y="1628775"/>
            <a:ext cx="2260600" cy="4892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</a:t>
            </a: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、在我们的平台上，能够利用</a:t>
            </a:r>
            <a:r>
              <a:rPr lang="en-US" altLang="zh-CN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ERC20</a:t>
            </a:r>
            <a:r>
              <a:rPr lang="zh-CN" altLang="en-US" sz="24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发行属于我们的币，需要写一个智能合约，记录账号，每个账号发布的任务以及积分，不同的账号可以进行切换，需要将积分先转入合约</a:t>
            </a:r>
            <a:endParaRPr lang="zh-CN" altLang="en-US" sz="24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7177" name="矩形 15"/>
          <p:cNvSpPr/>
          <p:nvPr/>
        </p:nvSpPr>
        <p:spPr>
          <a:xfrm>
            <a:off x="5075555" y="764540"/>
            <a:ext cx="241935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想要完成一个理想的、充满爱意的互帮互助平台。</a:t>
            </a:r>
            <a:endParaRPr lang="zh-CN" altLang="en-US" sz="2400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endParaRPr lang="zh-CN" altLang="en-US" sz="2400" dirty="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39670" y="2853055"/>
            <a:ext cx="214376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、客户（首页）：任务页面、发布页面、消息页面、个人信息页面</a:t>
            </a:r>
            <a:endParaRPr lang="zh-CN" altLang="en-US" sz="24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80615" y="5733415"/>
            <a:ext cx="6763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3</a:t>
            </a: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、管理者：任务信息页面、用户信息页面</a:t>
            </a:r>
            <a:endParaRPr lang="zh-CN" altLang="en-US" sz="24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065" y="2060575"/>
            <a:ext cx="4432935" cy="287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5" grpId="0"/>
      <p:bldP spid="7175" grpId="1"/>
      <p:bldP spid="7177" grpId="0"/>
      <p:bldP spid="7177" grpId="1"/>
      <p:bldP spid="7176" grpId="0"/>
      <p:bldP spid="7176" grpId="1"/>
      <p:bldP spid="2" grpId="0"/>
      <p:bldP spid="2" grpId="1"/>
      <p:bldP spid="3" grpId="0"/>
      <p:bldP spid="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" name="矩形 9"/>
          <p:cNvSpPr/>
          <p:nvPr/>
        </p:nvSpPr>
        <p:spPr>
          <a:xfrm>
            <a:off x="4096385" y="2708910"/>
            <a:ext cx="4103370" cy="3321685"/>
          </a:xfrm>
          <a:prstGeom prst="rect">
            <a:avLst/>
          </a:prstGeom>
          <a:solidFill>
            <a:srgbClr val="52B2E2"/>
          </a:solidFill>
          <a:ln>
            <a:noFill/>
          </a:ln>
          <a:effectLst>
            <a:outerShdw blurRad="152400" dist="139700" dir="5400000" sx="97000" sy="97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、做好组长的职责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、用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node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连接智能合约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3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、写好智能合约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4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、及时帮组里解决问题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5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、用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ERC20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发行代币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8196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7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8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9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0" name="矩形 6"/>
          <p:cNvSpPr/>
          <p:nvPr/>
        </p:nvSpPr>
        <p:spPr>
          <a:xfrm>
            <a:off x="357188" y="285750"/>
            <a:ext cx="3738880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4000" dirty="0">
                <a:latin typeface="华文新魏" panose="02010800040101010101" charset="-122"/>
                <a:ea typeface="华文新魏" panose="02010800040101010101" charset="-122"/>
              </a:rPr>
              <a:t>刘强的个人目标</a:t>
            </a:r>
            <a:endParaRPr lang="zh-CN" altLang="en-US" sz="40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2" name="图片 1" descr="屏幕截图 2022-02-27 2009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8080" y="44450"/>
            <a:ext cx="2584450" cy="2232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53" y="1557020"/>
            <a:ext cx="3819525" cy="2546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218" name="TextBox 5" hidden="1"/>
          <p:cNvSpPr txBox="1"/>
          <p:nvPr/>
        </p:nvSpPr>
        <p:spPr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19" name="矩形 6" hidden="1"/>
          <p:cNvSpPr/>
          <p:nvPr/>
        </p:nvSpPr>
        <p:spPr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0" name="矩形 7" hidden="1"/>
          <p:cNvSpPr/>
          <p:nvPr/>
        </p:nvSpPr>
        <p:spPr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1" name="矩形 8" hidden="1"/>
          <p:cNvSpPr/>
          <p:nvPr/>
        </p:nvSpPr>
        <p:spPr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2" name="矩形 6"/>
          <p:cNvSpPr/>
          <p:nvPr/>
        </p:nvSpPr>
        <p:spPr>
          <a:xfrm>
            <a:off x="357188" y="285750"/>
            <a:ext cx="4246880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4000" dirty="0">
                <a:latin typeface="华文新魏" panose="02010800040101010101" charset="-122"/>
                <a:ea typeface="华文新魏" panose="02010800040101010101" charset="-122"/>
              </a:rPr>
              <a:t>刘文旗的个人目标</a:t>
            </a:r>
            <a:endParaRPr lang="zh-CN" altLang="en-US" sz="4000" dirty="0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51910" y="1484630"/>
            <a:ext cx="3816350" cy="31076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1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、写好数据库</a:t>
            </a:r>
            <a:endParaRPr lang="zh-CN" altLang="en-US" sz="28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2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、用</a:t>
            </a:r>
            <a:r>
              <a:rPr lang="en-US" altLang="zh-CN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node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连接智能合约</a:t>
            </a:r>
            <a:endParaRPr lang="zh-CN" altLang="en-US" sz="28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3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、做好任务页面和个人信息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页面</a:t>
            </a:r>
            <a:endParaRPr lang="zh-CN" altLang="en-US" sz="28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4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、用</a:t>
            </a:r>
            <a:r>
              <a:rPr lang="en-US" altLang="zh-CN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node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做好登入</a:t>
            </a:r>
            <a:r>
              <a:rPr lang="zh-CN" altLang="en-US" sz="2800" dirty="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注册</a:t>
            </a:r>
            <a:endParaRPr lang="zh-CN" altLang="en-US" sz="2800" dirty="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pic>
        <p:nvPicPr>
          <p:cNvPr id="7" name="图片 6" descr="屏幕截图 2022-02-27 2013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3598545"/>
            <a:ext cx="2664460" cy="2938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1315</Words>
  <Application>WPS 演示</Application>
  <PresentationFormat>全屏显示(4:3)</PresentationFormat>
  <Paragraphs>223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Arial</vt:lpstr>
      <vt:lpstr>宋体</vt:lpstr>
      <vt:lpstr>Wingdings</vt:lpstr>
      <vt:lpstr>Calibri</vt:lpstr>
      <vt:lpstr>Roboto Bold</vt:lpstr>
      <vt:lpstr>Segoe Print</vt:lpstr>
      <vt:lpstr>Roboto Regular</vt:lpstr>
      <vt:lpstr>微软雅黑</vt:lpstr>
      <vt:lpstr>华文新魏</vt:lpstr>
      <vt:lpstr>字魂36号-正文宋楷</vt:lpstr>
      <vt:lpstr>字魂36号-正文宋楷</vt:lpstr>
      <vt:lpstr>华文行楷</vt:lpstr>
      <vt:lpstr>Arial Unicode MS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bj</dc:creator>
  <cp:lastModifiedBy>Y(^_^)Y</cp:lastModifiedBy>
  <cp:revision>344</cp:revision>
  <dcterms:created xsi:type="dcterms:W3CDTF">2013-10-30T09:04:00Z</dcterms:created>
  <dcterms:modified xsi:type="dcterms:W3CDTF">2022-03-07T04:20:26Z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A4BF954CC9A044449FDFD590083265EB</vt:lpwstr>
  </property>
  <property fmtid="{D5CDD505-2E9C-101B-9397-08002B2CF9AE}" pid="3" name="KSOProductBuildVer">
    <vt:lpwstr>2052-11.1.0.11551</vt:lpwstr>
  </property>
</Properties>
</file>